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3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Anaheim" panose="02000503000000000000" pitchFamily="2" charset="0"/>
      <p:regular r:id="rId20"/>
    </p:embeddedFont>
    <p:embeddedFont>
      <p:font typeface="Didact Gothic" panose="00000500000000000000" pitchFamily="2" charset="0"/>
      <p:regular r:id="rId21"/>
    </p:embeddedFont>
    <p:embeddedFont>
      <p:font typeface="Inria Sans" panose="020B0604020202020204" charset="0"/>
      <p:regular r:id="rId22"/>
      <p:bold r:id="rId23"/>
      <p:italic r:id="rId24"/>
      <p:boldItalic r:id="rId25"/>
    </p:embeddedFont>
    <p:embeddedFont>
      <p:font typeface="Montserrat ExtraBold" panose="00000900000000000000" pitchFamily="2" charset="0"/>
      <p:bold r:id="rId26"/>
      <p:boldItalic r:id="rId27"/>
    </p:embeddedFont>
    <p:embeddedFont>
      <p:font typeface="Old Standard TT" panose="020B0604020202020204" charset="0"/>
      <p:regular r:id="rId28"/>
      <p:bold r:id="rId29"/>
      <p:italic r:id="rId30"/>
    </p:embeddedFont>
    <p:embeddedFont>
      <p:font typeface="Roboto Condensed Light" panose="02000000000000000000" pitchFamily="2" charset="0"/>
      <p:regular r:id="rId31"/>
      <p: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1dd3286a6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1dd3286a6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4bde421ae1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4bde421ae1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4bde421ae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4bde421ae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4a302b213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4a302b213d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4a302b213d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24a302b213d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4a302b213d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24a302b213d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24b8f59dda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24b8f59dda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24b8f59dda_3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24b8f59dda_3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24b8f59dda_3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24b8f59dda_3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1dd3286a66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1dd3286a66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24b8f59dda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24b8f59dda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4a302b21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4a302b21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4bde421a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4bde421a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24b8f59dd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24b8f59dd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224b8f59dda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224b8f59dda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4bde421ae1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4bde421ae1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484100" y="1479650"/>
            <a:ext cx="6175800" cy="16404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24250" y="3265350"/>
            <a:ext cx="56955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3" name="Google Shape;13;p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" name="Google Shape;19;p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1"/>
          <p:cNvSpPr txBox="1">
            <a:spLocks noGrp="1"/>
          </p:cNvSpPr>
          <p:nvPr>
            <p:ph type="title" hasCustomPrompt="1"/>
          </p:nvPr>
        </p:nvSpPr>
        <p:spPr>
          <a:xfrm>
            <a:off x="713100" y="1249247"/>
            <a:ext cx="7717800" cy="21003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3" name="Google Shape;113;p11"/>
          <p:cNvSpPr txBox="1">
            <a:spLocks noGrp="1"/>
          </p:cNvSpPr>
          <p:nvPr>
            <p:ph type="subTitle" idx="1"/>
          </p:nvPr>
        </p:nvSpPr>
        <p:spPr>
          <a:xfrm>
            <a:off x="2453425" y="3349547"/>
            <a:ext cx="4237200" cy="535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14" name="Google Shape;114;p1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15" name="Google Shape;115;p1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" name="Google Shape;116;p11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17;p1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1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" name="Google Shape;119;p11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20;p11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1" name="Google Shape;121;p11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1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3"/>
          <p:cNvSpPr txBox="1">
            <a:spLocks noGrp="1"/>
          </p:cNvSpPr>
          <p:nvPr>
            <p:ph type="title"/>
          </p:nvPr>
        </p:nvSpPr>
        <p:spPr>
          <a:xfrm>
            <a:off x="1380631" y="1148650"/>
            <a:ext cx="2803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2" hasCustomPrompt="1"/>
          </p:nvPr>
        </p:nvSpPr>
        <p:spPr>
          <a:xfrm>
            <a:off x="4962573" y="2352463"/>
            <a:ext cx="535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843710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3"/>
          </p:nvPr>
        </p:nvSpPr>
        <p:spPr>
          <a:xfrm>
            <a:off x="1378248" y="2352463"/>
            <a:ext cx="2803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4" hasCustomPrompt="1"/>
          </p:nvPr>
        </p:nvSpPr>
        <p:spPr>
          <a:xfrm>
            <a:off x="840948" y="2352463"/>
            <a:ext cx="5373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5"/>
          </p:nvPr>
        </p:nvSpPr>
        <p:spPr>
          <a:xfrm>
            <a:off x="840947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6"/>
          </p:nvPr>
        </p:nvSpPr>
        <p:spPr>
          <a:xfrm>
            <a:off x="1380631" y="3556275"/>
            <a:ext cx="2803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7" hasCustomPrompt="1"/>
          </p:nvPr>
        </p:nvSpPr>
        <p:spPr>
          <a:xfrm>
            <a:off x="843091" y="3556275"/>
            <a:ext cx="5373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8"/>
          </p:nvPr>
        </p:nvSpPr>
        <p:spPr>
          <a:xfrm>
            <a:off x="843710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9"/>
          </p:nvPr>
        </p:nvSpPr>
        <p:spPr>
          <a:xfrm>
            <a:off x="5502253" y="1148650"/>
            <a:ext cx="28008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13" hasCustomPrompt="1"/>
          </p:nvPr>
        </p:nvSpPr>
        <p:spPr>
          <a:xfrm>
            <a:off x="4964707" y="1148650"/>
            <a:ext cx="535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14"/>
          </p:nvPr>
        </p:nvSpPr>
        <p:spPr>
          <a:xfrm>
            <a:off x="4965334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15"/>
          </p:nvPr>
        </p:nvSpPr>
        <p:spPr>
          <a:xfrm>
            <a:off x="5499872" y="2352463"/>
            <a:ext cx="28008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16" hasCustomPrompt="1"/>
          </p:nvPr>
        </p:nvSpPr>
        <p:spPr>
          <a:xfrm>
            <a:off x="843091" y="1148650"/>
            <a:ext cx="5373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7"/>
          </p:nvPr>
        </p:nvSpPr>
        <p:spPr>
          <a:xfrm>
            <a:off x="4962571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18"/>
          </p:nvPr>
        </p:nvSpPr>
        <p:spPr>
          <a:xfrm>
            <a:off x="5502253" y="3556275"/>
            <a:ext cx="28008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19" hasCustomPrompt="1"/>
          </p:nvPr>
        </p:nvSpPr>
        <p:spPr>
          <a:xfrm>
            <a:off x="4964707" y="3556275"/>
            <a:ext cx="535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20"/>
          </p:nvPr>
        </p:nvSpPr>
        <p:spPr>
          <a:xfrm>
            <a:off x="4965334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21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46" name="Google Shape;146;p1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47" name="Google Shape;147;p1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" name="Google Shape;148;p1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9" name="Google Shape;149;p1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0" name="Google Shape;150;p1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"/>
          <p:cNvSpPr txBox="1">
            <a:spLocks noGrp="1"/>
          </p:cNvSpPr>
          <p:nvPr>
            <p:ph type="title"/>
          </p:nvPr>
        </p:nvSpPr>
        <p:spPr>
          <a:xfrm>
            <a:off x="1076100" y="1482813"/>
            <a:ext cx="7002000" cy="14133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subTitle" idx="1"/>
          </p:nvPr>
        </p:nvSpPr>
        <p:spPr>
          <a:xfrm>
            <a:off x="2045700" y="3106513"/>
            <a:ext cx="5062800" cy="57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5" name="Google Shape;155;p1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56" name="Google Shape;156;p1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7" name="Google Shape;157;p1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1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9" name="Google Shape;159;p1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" name="Google Shape;160;p1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" name="Google Shape;161;p1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2" name="Google Shape;162;p1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5"/>
          <p:cNvSpPr txBox="1">
            <a:spLocks noGrp="1"/>
          </p:cNvSpPr>
          <p:nvPr>
            <p:ph type="title"/>
          </p:nvPr>
        </p:nvSpPr>
        <p:spPr>
          <a:xfrm>
            <a:off x="2642550" y="2977131"/>
            <a:ext cx="3858900" cy="531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subTitle" idx="1"/>
          </p:nvPr>
        </p:nvSpPr>
        <p:spPr>
          <a:xfrm>
            <a:off x="1714500" y="1634469"/>
            <a:ext cx="5715000" cy="12030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168" name="Google Shape;168;p1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69" name="Google Shape;169;p15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1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5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" name="Google Shape;172;p15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3" name="Google Shape;173;p1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" name="Google Shape;174;p1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5" name="Google Shape;175;p15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6"/>
          <p:cNvSpPr txBox="1">
            <a:spLocks noGrp="1"/>
          </p:cNvSpPr>
          <p:nvPr>
            <p:ph type="title"/>
          </p:nvPr>
        </p:nvSpPr>
        <p:spPr>
          <a:xfrm flipH="1">
            <a:off x="4638075" y="1477141"/>
            <a:ext cx="3692100" cy="1480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6"/>
          <p:cNvSpPr txBox="1">
            <a:spLocks noGrp="1"/>
          </p:cNvSpPr>
          <p:nvPr>
            <p:ph type="subTitle" idx="1"/>
          </p:nvPr>
        </p:nvSpPr>
        <p:spPr>
          <a:xfrm flipH="1">
            <a:off x="4637975" y="3130175"/>
            <a:ext cx="3525900" cy="810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1" name="Google Shape;181;p1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82" name="Google Shape;182;p1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1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4" name="Google Shape;184;p1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7"/>
          <p:cNvSpPr txBox="1">
            <a:spLocks noGrp="1"/>
          </p:cNvSpPr>
          <p:nvPr>
            <p:ph type="title"/>
          </p:nvPr>
        </p:nvSpPr>
        <p:spPr>
          <a:xfrm>
            <a:off x="880000" y="1353625"/>
            <a:ext cx="3571200" cy="1198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7"/>
          <p:cNvSpPr txBox="1">
            <a:spLocks noGrp="1"/>
          </p:cNvSpPr>
          <p:nvPr>
            <p:ph type="subTitle" idx="1"/>
          </p:nvPr>
        </p:nvSpPr>
        <p:spPr>
          <a:xfrm>
            <a:off x="879825" y="2709575"/>
            <a:ext cx="3353700" cy="10803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9" name="Google Shape;189;p1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90" name="Google Shape;190;p17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1" name="Google Shape;191;p1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2" name="Google Shape;192;p17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17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1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6" name="Google Shape;196;p17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7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1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01" name="Google Shape;201;p1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02;p1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1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4" name="Google Shape;204;p18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8"/>
          <p:cNvSpPr txBox="1">
            <a:spLocks noGrp="1"/>
          </p:cNvSpPr>
          <p:nvPr>
            <p:ph type="title"/>
          </p:nvPr>
        </p:nvSpPr>
        <p:spPr>
          <a:xfrm>
            <a:off x="1094861" y="1101325"/>
            <a:ext cx="6954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18"/>
          <p:cNvSpPr txBox="1">
            <a:spLocks noGrp="1"/>
          </p:cNvSpPr>
          <p:nvPr>
            <p:ph type="subTitle" idx="1"/>
          </p:nvPr>
        </p:nvSpPr>
        <p:spPr>
          <a:xfrm>
            <a:off x="1094861" y="1506475"/>
            <a:ext cx="6954300" cy="776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8"/>
          <p:cNvSpPr txBox="1">
            <a:spLocks noGrp="1"/>
          </p:cNvSpPr>
          <p:nvPr>
            <p:ph type="title" idx="2"/>
          </p:nvPr>
        </p:nvSpPr>
        <p:spPr>
          <a:xfrm>
            <a:off x="1094861" y="2282875"/>
            <a:ext cx="6954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8" name="Google Shape;208;p18"/>
          <p:cNvSpPr txBox="1">
            <a:spLocks noGrp="1"/>
          </p:cNvSpPr>
          <p:nvPr>
            <p:ph type="subTitle" idx="3"/>
          </p:nvPr>
        </p:nvSpPr>
        <p:spPr>
          <a:xfrm>
            <a:off x="1094861" y="2688025"/>
            <a:ext cx="6954300" cy="776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 idx="4"/>
          </p:nvPr>
        </p:nvSpPr>
        <p:spPr>
          <a:xfrm>
            <a:off x="1094861" y="3464425"/>
            <a:ext cx="6954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0" name="Google Shape;210;p18"/>
          <p:cNvSpPr txBox="1">
            <a:spLocks noGrp="1"/>
          </p:cNvSpPr>
          <p:nvPr>
            <p:ph type="subTitle" idx="5"/>
          </p:nvPr>
        </p:nvSpPr>
        <p:spPr>
          <a:xfrm>
            <a:off x="1094861" y="3869575"/>
            <a:ext cx="6954300" cy="776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8"/>
          <p:cNvSpPr txBox="1">
            <a:spLocks noGrp="1"/>
          </p:cNvSpPr>
          <p:nvPr>
            <p:ph type="title" idx="6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6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9"/>
          <p:cNvSpPr txBox="1">
            <a:spLocks noGrp="1"/>
          </p:cNvSpPr>
          <p:nvPr>
            <p:ph type="body" idx="1"/>
          </p:nvPr>
        </p:nvSpPr>
        <p:spPr>
          <a:xfrm>
            <a:off x="719975" y="1922886"/>
            <a:ext cx="3780600" cy="2562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15" name="Google Shape;215;p19"/>
          <p:cNvSpPr txBox="1">
            <a:spLocks noGrp="1"/>
          </p:cNvSpPr>
          <p:nvPr>
            <p:ph type="body" idx="2"/>
          </p:nvPr>
        </p:nvSpPr>
        <p:spPr>
          <a:xfrm>
            <a:off x="4742425" y="1922886"/>
            <a:ext cx="3681600" cy="2562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16" name="Google Shape;216;p19"/>
          <p:cNvSpPr txBox="1">
            <a:spLocks noGrp="1"/>
          </p:cNvSpPr>
          <p:nvPr>
            <p:ph type="title"/>
          </p:nvPr>
        </p:nvSpPr>
        <p:spPr>
          <a:xfrm>
            <a:off x="720000" y="1521225"/>
            <a:ext cx="3780600" cy="4119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9"/>
          <p:cNvSpPr txBox="1">
            <a:spLocks noGrp="1"/>
          </p:cNvSpPr>
          <p:nvPr>
            <p:ph type="title" idx="3"/>
          </p:nvPr>
        </p:nvSpPr>
        <p:spPr>
          <a:xfrm>
            <a:off x="4742425" y="1521225"/>
            <a:ext cx="3681600" cy="4119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9"/>
          <p:cNvSpPr txBox="1">
            <a:spLocks noGrp="1"/>
          </p:cNvSpPr>
          <p:nvPr>
            <p:ph type="title" idx="4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19" name="Google Shape;219;p1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20" name="Google Shape;220;p1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1" name="Google Shape;221;p1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2" name="Google Shape;222;p1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3" name="Google Shape;223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0"/>
          <p:cNvSpPr txBox="1">
            <a:spLocks noGrp="1"/>
          </p:cNvSpPr>
          <p:nvPr>
            <p:ph type="title"/>
          </p:nvPr>
        </p:nvSpPr>
        <p:spPr>
          <a:xfrm flipH="1">
            <a:off x="1071619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0"/>
          <p:cNvSpPr txBox="1">
            <a:spLocks noGrp="1"/>
          </p:cNvSpPr>
          <p:nvPr>
            <p:ph type="subTitle" idx="1"/>
          </p:nvPr>
        </p:nvSpPr>
        <p:spPr>
          <a:xfrm flipH="1">
            <a:off x="1071619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0"/>
          <p:cNvSpPr txBox="1">
            <a:spLocks noGrp="1"/>
          </p:cNvSpPr>
          <p:nvPr>
            <p:ph type="title" idx="2"/>
          </p:nvPr>
        </p:nvSpPr>
        <p:spPr>
          <a:xfrm flipH="1">
            <a:off x="1071619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0"/>
          <p:cNvSpPr txBox="1">
            <a:spLocks noGrp="1"/>
          </p:cNvSpPr>
          <p:nvPr>
            <p:ph type="subTitle" idx="3"/>
          </p:nvPr>
        </p:nvSpPr>
        <p:spPr>
          <a:xfrm flipH="1">
            <a:off x="1071619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0"/>
          <p:cNvSpPr txBox="1">
            <a:spLocks noGrp="1"/>
          </p:cNvSpPr>
          <p:nvPr>
            <p:ph type="title" idx="4"/>
          </p:nvPr>
        </p:nvSpPr>
        <p:spPr>
          <a:xfrm>
            <a:off x="5951681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0"/>
          <p:cNvSpPr txBox="1">
            <a:spLocks noGrp="1"/>
          </p:cNvSpPr>
          <p:nvPr>
            <p:ph type="subTitle" idx="5"/>
          </p:nvPr>
        </p:nvSpPr>
        <p:spPr>
          <a:xfrm>
            <a:off x="5951681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0"/>
          <p:cNvSpPr txBox="1">
            <a:spLocks noGrp="1"/>
          </p:cNvSpPr>
          <p:nvPr>
            <p:ph type="title" idx="6"/>
          </p:nvPr>
        </p:nvSpPr>
        <p:spPr>
          <a:xfrm>
            <a:off x="5951681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0"/>
          <p:cNvSpPr txBox="1">
            <a:spLocks noGrp="1"/>
          </p:cNvSpPr>
          <p:nvPr>
            <p:ph type="subTitle" idx="7"/>
          </p:nvPr>
        </p:nvSpPr>
        <p:spPr>
          <a:xfrm>
            <a:off x="5951681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0"/>
          <p:cNvSpPr txBox="1">
            <a:spLocks noGrp="1"/>
          </p:cNvSpPr>
          <p:nvPr>
            <p:ph type="title" idx="8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34" name="Google Shape;234;p2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35" name="Google Shape;235;p2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" name="Google Shape;236;p2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2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" name="Google Shape;238;p2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39" name="Google Shape;239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ctr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ctr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ctr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ctr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ctr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ctr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ctr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ctr" rtl="0"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751250" y="2576650"/>
            <a:ext cx="5641500" cy="535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3097150" y="3238237"/>
            <a:ext cx="2949900" cy="713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6" name="Google Shape;26;p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2" name="Google Shape;32;p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1"/>
          <p:cNvSpPr txBox="1">
            <a:spLocks noGrp="1"/>
          </p:cNvSpPr>
          <p:nvPr>
            <p:ph type="title"/>
          </p:nvPr>
        </p:nvSpPr>
        <p:spPr>
          <a:xfrm>
            <a:off x="1843206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1"/>
          <p:cNvSpPr txBox="1">
            <a:spLocks noGrp="1"/>
          </p:cNvSpPr>
          <p:nvPr>
            <p:ph type="subTitle" idx="1"/>
          </p:nvPr>
        </p:nvSpPr>
        <p:spPr>
          <a:xfrm>
            <a:off x="1843206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1"/>
          <p:cNvSpPr txBox="1">
            <a:spLocks noGrp="1"/>
          </p:cNvSpPr>
          <p:nvPr>
            <p:ph type="title" idx="2"/>
          </p:nvPr>
        </p:nvSpPr>
        <p:spPr>
          <a:xfrm>
            <a:off x="1843206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1"/>
          <p:cNvSpPr txBox="1">
            <a:spLocks noGrp="1"/>
          </p:cNvSpPr>
          <p:nvPr>
            <p:ph type="subTitle" idx="3"/>
          </p:nvPr>
        </p:nvSpPr>
        <p:spPr>
          <a:xfrm>
            <a:off x="1843206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21"/>
          <p:cNvSpPr txBox="1">
            <a:spLocks noGrp="1"/>
          </p:cNvSpPr>
          <p:nvPr>
            <p:ph type="title" idx="4"/>
          </p:nvPr>
        </p:nvSpPr>
        <p:spPr>
          <a:xfrm>
            <a:off x="1843206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1"/>
          <p:cNvSpPr txBox="1">
            <a:spLocks noGrp="1"/>
          </p:cNvSpPr>
          <p:nvPr>
            <p:ph type="subTitle" idx="5"/>
          </p:nvPr>
        </p:nvSpPr>
        <p:spPr>
          <a:xfrm>
            <a:off x="1843206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1"/>
          <p:cNvSpPr txBox="1">
            <a:spLocks noGrp="1"/>
          </p:cNvSpPr>
          <p:nvPr>
            <p:ph type="title" idx="6"/>
          </p:nvPr>
        </p:nvSpPr>
        <p:spPr>
          <a:xfrm>
            <a:off x="6167681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1"/>
          <p:cNvSpPr txBox="1">
            <a:spLocks noGrp="1"/>
          </p:cNvSpPr>
          <p:nvPr>
            <p:ph type="subTitle" idx="7"/>
          </p:nvPr>
        </p:nvSpPr>
        <p:spPr>
          <a:xfrm>
            <a:off x="6167681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21"/>
          <p:cNvSpPr txBox="1">
            <a:spLocks noGrp="1"/>
          </p:cNvSpPr>
          <p:nvPr>
            <p:ph type="title" idx="8"/>
          </p:nvPr>
        </p:nvSpPr>
        <p:spPr>
          <a:xfrm>
            <a:off x="6167681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21"/>
          <p:cNvSpPr txBox="1">
            <a:spLocks noGrp="1"/>
          </p:cNvSpPr>
          <p:nvPr>
            <p:ph type="subTitle" idx="9"/>
          </p:nvPr>
        </p:nvSpPr>
        <p:spPr>
          <a:xfrm>
            <a:off x="6167681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21"/>
          <p:cNvSpPr txBox="1">
            <a:spLocks noGrp="1"/>
          </p:cNvSpPr>
          <p:nvPr>
            <p:ph type="title" idx="13"/>
          </p:nvPr>
        </p:nvSpPr>
        <p:spPr>
          <a:xfrm>
            <a:off x="6167681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21"/>
          <p:cNvSpPr txBox="1">
            <a:spLocks noGrp="1"/>
          </p:cNvSpPr>
          <p:nvPr>
            <p:ph type="subTitle" idx="14"/>
          </p:nvPr>
        </p:nvSpPr>
        <p:spPr>
          <a:xfrm>
            <a:off x="6167681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1"/>
          <p:cNvSpPr txBox="1">
            <a:spLocks noGrp="1"/>
          </p:cNvSpPr>
          <p:nvPr>
            <p:ph type="title" idx="15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54" name="Google Shape;254;p2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55" name="Google Shape;255;p2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6" name="Google Shape;256;p2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7" name="Google Shape;257;p2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8" name="Google Shape;258;p21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_1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>
            <a:spLocks noGrp="1"/>
          </p:cNvSpPr>
          <p:nvPr>
            <p:ph type="title" hasCustomPrompt="1"/>
          </p:nvPr>
        </p:nvSpPr>
        <p:spPr>
          <a:xfrm>
            <a:off x="2244900" y="541072"/>
            <a:ext cx="4654200" cy="914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2" name="Google Shape;262;p22"/>
          <p:cNvSpPr txBox="1">
            <a:spLocks noGrp="1"/>
          </p:cNvSpPr>
          <p:nvPr>
            <p:ph type="subTitle" idx="1"/>
          </p:nvPr>
        </p:nvSpPr>
        <p:spPr>
          <a:xfrm>
            <a:off x="2139713" y="1434100"/>
            <a:ext cx="48645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>
            <a:endParaRPr/>
          </a:p>
        </p:txBody>
      </p:sp>
      <p:sp>
        <p:nvSpPr>
          <p:cNvPr id="263" name="Google Shape;263;p22"/>
          <p:cNvSpPr txBox="1">
            <a:spLocks noGrp="1"/>
          </p:cNvSpPr>
          <p:nvPr>
            <p:ph type="title" idx="2" hasCustomPrompt="1"/>
          </p:nvPr>
        </p:nvSpPr>
        <p:spPr>
          <a:xfrm>
            <a:off x="1211550" y="1895150"/>
            <a:ext cx="6720900" cy="914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4" name="Google Shape;264;p22"/>
          <p:cNvSpPr txBox="1">
            <a:spLocks noGrp="1"/>
          </p:cNvSpPr>
          <p:nvPr>
            <p:ph type="subTitle" idx="3"/>
          </p:nvPr>
        </p:nvSpPr>
        <p:spPr>
          <a:xfrm>
            <a:off x="2139775" y="2788175"/>
            <a:ext cx="48645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>
            <a:endParaRPr/>
          </a:p>
        </p:txBody>
      </p:sp>
      <p:sp>
        <p:nvSpPr>
          <p:cNvPr id="265" name="Google Shape;265;p22"/>
          <p:cNvSpPr txBox="1">
            <a:spLocks noGrp="1"/>
          </p:cNvSpPr>
          <p:nvPr>
            <p:ph type="title" idx="4" hasCustomPrompt="1"/>
          </p:nvPr>
        </p:nvSpPr>
        <p:spPr>
          <a:xfrm>
            <a:off x="2244900" y="3283128"/>
            <a:ext cx="4654200" cy="914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6" name="Google Shape;266;p22"/>
          <p:cNvSpPr txBox="1">
            <a:spLocks noGrp="1"/>
          </p:cNvSpPr>
          <p:nvPr>
            <p:ph type="subTitle" idx="5"/>
          </p:nvPr>
        </p:nvSpPr>
        <p:spPr>
          <a:xfrm>
            <a:off x="2139713" y="4176150"/>
            <a:ext cx="48645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>
            <a:endParaRPr/>
          </a:p>
        </p:txBody>
      </p:sp>
      <p:grpSp>
        <p:nvGrpSpPr>
          <p:cNvPr id="267" name="Google Shape;267;p2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68" name="Google Shape;268;p2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9" name="Google Shape;269;p2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0" name="Google Shape;270;p2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1" name="Google Shape;271;p2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2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3" name="Google Shape;273;p2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4" name="Google Shape;274;p2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2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3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79" name="Google Shape;279;p2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0" name="Google Shape;280;p23"/>
            <p:cNvCxnSpPr/>
            <p:nvPr/>
          </p:nvCxnSpPr>
          <p:spPr>
            <a:xfrm>
              <a:off x="-21425" y="2571750"/>
              <a:ext cx="647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1" name="Google Shape;281;p2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2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3" name="Google Shape;283;p23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"/>
          <p:cNvSpPr txBox="1">
            <a:spLocks noGrp="1"/>
          </p:cNvSpPr>
          <p:nvPr>
            <p:ph type="title"/>
          </p:nvPr>
        </p:nvSpPr>
        <p:spPr>
          <a:xfrm>
            <a:off x="2295150" y="691800"/>
            <a:ext cx="4553700" cy="10242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4"/>
          <p:cNvSpPr txBox="1">
            <a:spLocks noGrp="1"/>
          </p:cNvSpPr>
          <p:nvPr>
            <p:ph type="subTitle" idx="1"/>
          </p:nvPr>
        </p:nvSpPr>
        <p:spPr>
          <a:xfrm>
            <a:off x="2854650" y="1609925"/>
            <a:ext cx="3434700" cy="1426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24"/>
          <p:cNvSpPr txBox="1"/>
          <p:nvPr/>
        </p:nvSpPr>
        <p:spPr>
          <a:xfrm>
            <a:off x="2685596" y="3795016"/>
            <a:ext cx="37728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289" name="Google Shape;289;p2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90" name="Google Shape;290;p2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1" name="Google Shape;291;p2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2" name="Google Shape;292;p2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3" name="Google Shape;293;p2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4" name="Google Shape;294;p2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5" name="Google Shape;295;p2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6" name="Google Shape;296;p2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2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01" name="Google Shape;301;p2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2" name="Google Shape;302;p2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3" name="Google Shape;303;p2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4" name="Google Shape;304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2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07" name="Google Shape;307;p26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8" name="Google Shape;308;p2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9" name="Google Shape;309;p2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0" name="Google Shape;310;p2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aheim"/>
              <a:buChar char="●"/>
              <a:defRPr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8" name="Google Shape;38;p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9" name="Google Shape;39;p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" name="Google Shape;40;p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" name="Google Shape;41;p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2" name="Google Shape;42;p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46" name="Google Shape;46;p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7" name="Google Shape;47;p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48;p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49;p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0" name="Google Shape;50;p5"/>
          <p:cNvSpPr txBox="1">
            <a:spLocks noGrp="1"/>
          </p:cNvSpPr>
          <p:nvPr>
            <p:ph type="subTitle" idx="1"/>
          </p:nvPr>
        </p:nvSpPr>
        <p:spPr>
          <a:xfrm>
            <a:off x="2138887" y="1854447"/>
            <a:ext cx="2752200" cy="539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200"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2"/>
          </p:nvPr>
        </p:nvSpPr>
        <p:spPr>
          <a:xfrm>
            <a:off x="4267224" y="3232125"/>
            <a:ext cx="2752200" cy="539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200"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3"/>
          </p:nvPr>
        </p:nvSpPr>
        <p:spPr>
          <a:xfrm>
            <a:off x="5103324" y="1626300"/>
            <a:ext cx="3320700" cy="995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4"/>
          </p:nvPr>
        </p:nvSpPr>
        <p:spPr>
          <a:xfrm>
            <a:off x="719976" y="3003975"/>
            <a:ext cx="3269100" cy="995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" name="Google Shape;58;p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59" name="Google Shape;59;p6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" name="Google Shape;60;p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" name="Google Shape;61;p6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" name="Google Shape;62;p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3" name="Google Shape;63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body" idx="1"/>
          </p:nvPr>
        </p:nvSpPr>
        <p:spPr>
          <a:xfrm>
            <a:off x="707175" y="1728263"/>
            <a:ext cx="3763500" cy="2126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69" name="Google Shape;69;p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" name="Google Shape;70;p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1546625" y="1307100"/>
            <a:ext cx="6050700" cy="2529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74" name="Google Shape;74;p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75" name="Google Shape;75;p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" name="Google Shape;76;p8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" name="Google Shape;77;p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" name="Google Shape;78;p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" name="Google Shape;79;p8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" name="Google Shape;80;p8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8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8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2298750" y="1249600"/>
            <a:ext cx="4546500" cy="9933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ubTitle" idx="1"/>
          </p:nvPr>
        </p:nvSpPr>
        <p:spPr>
          <a:xfrm>
            <a:off x="2298750" y="2412263"/>
            <a:ext cx="4546500" cy="135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7" name="Google Shape;87;p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88" name="Google Shape;88;p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" name="Google Shape;89;p9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90;p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" name="Google Shape;91;p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" name="Google Shape;92;p9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" name="Google Shape;93;p9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4" name="Google Shape;94;p9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9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 rot="10800000">
            <a:off x="-34750" y="-29950"/>
            <a:ext cx="9215400" cy="853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0"/>
          <p:cNvSpPr/>
          <p:nvPr/>
        </p:nvSpPr>
        <p:spPr>
          <a:xfrm>
            <a:off x="-34750" y="2591750"/>
            <a:ext cx="9215400" cy="2581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0"/>
          <p:cNvSpPr txBox="1">
            <a:spLocks noGrp="1"/>
          </p:cNvSpPr>
          <p:nvPr>
            <p:ph type="title"/>
          </p:nvPr>
        </p:nvSpPr>
        <p:spPr>
          <a:xfrm>
            <a:off x="706350" y="3703875"/>
            <a:ext cx="7731300" cy="597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1" name="Google Shape;101;p1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02" name="Google Shape;102;p10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" name="Google Shape;103;p1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1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" name="Google Shape;105;p10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" name="Google Shape;106;p1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" name="Google Shape;107;p1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8" name="Google Shape;108;p10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buNone/>
              <a:defRPr sz="13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transition spd="med"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7"/>
          <p:cNvSpPr txBox="1">
            <a:spLocks noGrp="1"/>
          </p:cNvSpPr>
          <p:nvPr>
            <p:ph type="subTitle" idx="1"/>
          </p:nvPr>
        </p:nvSpPr>
        <p:spPr>
          <a:xfrm>
            <a:off x="1143300" y="3306325"/>
            <a:ext cx="6857400" cy="740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Old Standard TT"/>
                <a:ea typeface="Old Standard TT"/>
                <a:cs typeface="Old Standard TT"/>
                <a:sym typeface="Old Standard TT"/>
              </a:rPr>
              <a:t>EE Department - Sharif University of Technology</a:t>
            </a:r>
            <a:endParaRPr i="1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Old Standard TT"/>
                <a:ea typeface="Old Standard TT"/>
                <a:cs typeface="Old Standard TT"/>
                <a:sym typeface="Old Standard TT"/>
              </a:rPr>
              <a:t>Spring 2023</a:t>
            </a:r>
            <a:endParaRPr i="1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17" name="Google Shape;317;p27"/>
          <p:cNvSpPr txBox="1">
            <a:spLocks noGrp="1"/>
          </p:cNvSpPr>
          <p:nvPr>
            <p:ph type="subTitle" idx="1"/>
          </p:nvPr>
        </p:nvSpPr>
        <p:spPr>
          <a:xfrm>
            <a:off x="1567875" y="2537171"/>
            <a:ext cx="5695500" cy="5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latin typeface="Old Standard TT"/>
                <a:ea typeface="Old Standard TT"/>
                <a:cs typeface="Old Standard TT"/>
                <a:sym typeface="Old Standard TT"/>
              </a:rPr>
              <a:t>Mohammad Mahdi Mirrashid</a:t>
            </a:r>
            <a:endParaRPr b="1" i="1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latin typeface="Old Standard TT"/>
                <a:ea typeface="Old Standard TT"/>
                <a:cs typeface="Old Standard TT"/>
                <a:sym typeface="Old Standard TT"/>
              </a:rPr>
              <a:t>Supervisor: Dr. Mohammad Bagher Shamsollahi</a:t>
            </a:r>
            <a:endParaRPr b="1" i="1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18" name="Google Shape;318;p27"/>
          <p:cNvSpPr txBox="1">
            <a:spLocks noGrp="1"/>
          </p:cNvSpPr>
          <p:nvPr>
            <p:ph type="ctrTitle"/>
          </p:nvPr>
        </p:nvSpPr>
        <p:spPr>
          <a:xfrm>
            <a:off x="792150" y="1304825"/>
            <a:ext cx="7559700" cy="9990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EEG Signal Classification Using Transfer Learning</a:t>
            </a:r>
            <a:endParaRPr sz="3000"/>
          </a:p>
        </p:txBody>
      </p:sp>
      <p:pic>
        <p:nvPicPr>
          <p:cNvPr id="319" name="Google Shape;3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1150" y="3746850"/>
            <a:ext cx="740700" cy="74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6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Data Alignment</a:t>
            </a:r>
            <a:endParaRPr/>
          </a:p>
        </p:txBody>
      </p:sp>
      <p:sp>
        <p:nvSpPr>
          <p:cNvPr id="417" name="Google Shape;417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418" name="Google Shape;418;p36"/>
          <p:cNvSpPr txBox="1">
            <a:spLocks noGrp="1"/>
          </p:cNvSpPr>
          <p:nvPr>
            <p:ph type="body" idx="1"/>
          </p:nvPr>
        </p:nvSpPr>
        <p:spPr>
          <a:xfrm>
            <a:off x="720000" y="1265773"/>
            <a:ext cx="7704000" cy="3484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Correlation Alignment (CORAL), 2016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Idea: align the second moments of data distribution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Extension: Higher-order moments matching (2019)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EEG equivalent: Euclidean alignment (2018)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9" name="Google Shape;41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0262" y="3245548"/>
            <a:ext cx="6783476" cy="1739475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36"/>
          <p:cNvSpPr/>
          <p:nvPr/>
        </p:nvSpPr>
        <p:spPr>
          <a:xfrm>
            <a:off x="5600075" y="2308150"/>
            <a:ext cx="918900" cy="8019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EA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1" name="Google Shape;421;p36"/>
          <p:cNvSpPr/>
          <p:nvPr/>
        </p:nvSpPr>
        <p:spPr>
          <a:xfrm>
            <a:off x="7187000" y="2308150"/>
            <a:ext cx="1112700" cy="801900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Didact Gothic"/>
                <a:ea typeface="Didact Gothic"/>
                <a:cs typeface="Didact Gothic"/>
                <a:sym typeface="Didact Gothic"/>
              </a:rPr>
              <a:t>Feature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Didact Gothic"/>
                <a:ea typeface="Didact Gothic"/>
                <a:cs typeface="Didact Gothic"/>
                <a:sym typeface="Didact Gothic"/>
              </a:rPr>
              <a:t>Extraction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22" name="Google Shape;422;p36"/>
          <p:cNvSpPr/>
          <p:nvPr/>
        </p:nvSpPr>
        <p:spPr>
          <a:xfrm>
            <a:off x="6566300" y="2568250"/>
            <a:ext cx="620700" cy="2817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7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Data Alignment</a:t>
            </a:r>
            <a:endParaRPr/>
          </a:p>
        </p:txBody>
      </p:sp>
      <p:sp>
        <p:nvSpPr>
          <p:cNvPr id="428" name="Google Shape;428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429" name="Google Shape;42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3025"/>
            <a:ext cx="4162874" cy="3688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5275" y="1274275"/>
            <a:ext cx="4153901" cy="3688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8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Augmentation</a:t>
            </a:r>
            <a:endParaRPr/>
          </a:p>
        </p:txBody>
      </p:sp>
      <p:sp>
        <p:nvSpPr>
          <p:cNvPr id="436" name="Google Shape;436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37" name="Google Shape;437;p38"/>
          <p:cNvSpPr txBox="1">
            <a:spLocks noGrp="1"/>
          </p:cNvSpPr>
          <p:nvPr>
            <p:ph type="body" idx="1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Representer theorem (2001):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Idea: multiply the kernel by a shrinkage factor for samples of different domains</a:t>
            </a:r>
            <a:endParaRPr/>
          </a:p>
        </p:txBody>
      </p:sp>
      <p:pic>
        <p:nvPicPr>
          <p:cNvPr id="438" name="Google Shape;43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7599" y="1598475"/>
            <a:ext cx="3068801" cy="95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7604" y="3162224"/>
            <a:ext cx="3476945" cy="95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9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Augmentation</a:t>
            </a:r>
            <a:endParaRPr/>
          </a:p>
        </p:txBody>
      </p:sp>
      <p:sp>
        <p:nvSpPr>
          <p:cNvPr id="445" name="Google Shape;445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446" name="Google Shape;446;p39"/>
          <p:cNvSpPr txBox="1">
            <a:spLocks noGrp="1"/>
          </p:cNvSpPr>
          <p:nvPr>
            <p:ph type="body" idx="1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An adaptive RBF kernel is equivalent to augmentation of one feature!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Extension: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Augment more representative features</a:t>
            </a:r>
            <a:endParaRPr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dirty="0"/>
              <a:t>Intuition:</a:t>
            </a:r>
            <a:endParaRPr dirty="0"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dirty="0"/>
              <a:t>Mean augmentation with EA: accuracy increase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47" name="Google Shape;44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7613" y="2221425"/>
            <a:ext cx="1968775" cy="180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0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Final Best Results</a:t>
            </a:r>
            <a:endParaRPr/>
          </a:p>
        </p:txBody>
      </p:sp>
      <p:sp>
        <p:nvSpPr>
          <p:cNvPr id="453" name="Google Shape;453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454" name="Google Shape;454;p40"/>
          <p:cNvSpPr txBox="1">
            <a:spLocks noGrp="1"/>
          </p:cNvSpPr>
          <p:nvPr>
            <p:ph type="body" idx="1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EEG-TCNet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Temporal-CNN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EA preprocessing: 1% extra accuracy (84% total)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Leave-one-subject-out cross-validation: Accuracy increase</a:t>
            </a:r>
            <a:endParaRPr/>
          </a:p>
        </p:txBody>
      </p:sp>
      <p:pic>
        <p:nvPicPr>
          <p:cNvPr id="455" name="Google Shape;45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512" y="1265775"/>
            <a:ext cx="7646976" cy="140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1"/>
          <p:cNvSpPr txBox="1">
            <a:spLocks noGrp="1"/>
          </p:cNvSpPr>
          <p:nvPr>
            <p:ph type="title"/>
          </p:nvPr>
        </p:nvSpPr>
        <p:spPr>
          <a:xfrm>
            <a:off x="1751250" y="2702437"/>
            <a:ext cx="5641500" cy="535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Directions and Limitations</a:t>
            </a:r>
            <a:endParaRPr/>
          </a:p>
        </p:txBody>
      </p:sp>
      <p:sp>
        <p:nvSpPr>
          <p:cNvPr id="461" name="Google Shape;461;p41"/>
          <p:cNvSpPr txBox="1">
            <a:spLocks noGrp="1"/>
          </p:cNvSpPr>
          <p:nvPr>
            <p:ph type="title" idx="2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62" name="Google Shape;462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463" name="Google Shape;463;p41"/>
          <p:cNvSpPr txBox="1">
            <a:spLocks noGrp="1"/>
          </p:cNvSpPr>
          <p:nvPr>
            <p:ph type="subTitle" idx="1"/>
          </p:nvPr>
        </p:nvSpPr>
        <p:spPr>
          <a:xfrm>
            <a:off x="3097050" y="3607662"/>
            <a:ext cx="2949900" cy="713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Directions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2"/>
          <p:cNvSpPr txBox="1">
            <a:spLocks noGrp="1"/>
          </p:cNvSpPr>
          <p:nvPr>
            <p:ph type="body" idx="1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Domain adaptation is difficult!</a:t>
            </a:r>
            <a:endParaRPr>
              <a:solidFill>
                <a:srgbClr val="000000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>
                <a:solidFill>
                  <a:srgbClr val="000000"/>
                </a:solidFill>
              </a:rPr>
              <a:t>Many experiments failed (VAE, data augmentation, keeping transferable features etc.)</a:t>
            </a:r>
            <a:endParaRPr>
              <a:solidFill>
                <a:srgbClr val="000000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>
                <a:solidFill>
                  <a:srgbClr val="000000"/>
                </a:solidFill>
              </a:rPr>
              <a:t>Avoiding negative transfer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Application to different datasets</a:t>
            </a:r>
            <a:endParaRPr>
              <a:solidFill>
                <a:srgbClr val="000000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>
                <a:solidFill>
                  <a:srgbClr val="000000"/>
                </a:solidFill>
              </a:rPr>
              <a:t>Methods need to be robust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Data is hard to come by</a:t>
            </a:r>
            <a:endParaRPr>
              <a:solidFill>
                <a:srgbClr val="000000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>
                <a:solidFill>
                  <a:srgbClr val="000000"/>
                </a:solidFill>
              </a:rPr>
              <a:t>Medical data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Online learning</a:t>
            </a:r>
            <a:endParaRPr>
              <a:solidFill>
                <a:srgbClr val="000000"/>
              </a:solidFill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">
                <a:solidFill>
                  <a:srgbClr val="000000"/>
                </a:solidFill>
              </a:rPr>
              <a:t>Continual improvement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9" name="Google Shape;469;p42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470" name="Google Shape;470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3"/>
          <p:cNvSpPr txBox="1">
            <a:spLocks noGrp="1"/>
          </p:cNvSpPr>
          <p:nvPr>
            <p:ph type="body" idx="1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457200" marR="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More features</a:t>
            </a:r>
            <a:br>
              <a:rPr lang="en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cVAE</a:t>
            </a:r>
            <a:br>
              <a:rPr lang="en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Neural networks </a:t>
            </a:r>
            <a:br>
              <a:rPr lang="en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">
                <a:solidFill>
                  <a:srgbClr val="000000"/>
                </a:solidFill>
              </a:rPr>
              <a:t>Adversarial training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76" name="Google Shape;476;p43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Directions (This Project)</a:t>
            </a:r>
            <a:endParaRPr/>
          </a:p>
        </p:txBody>
      </p:sp>
      <p:sp>
        <p:nvSpPr>
          <p:cNvPr id="477" name="Google Shape;477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8"/>
          <p:cNvSpPr txBox="1">
            <a:spLocks noGrp="1"/>
          </p:cNvSpPr>
          <p:nvPr>
            <p:ph type="title"/>
          </p:nvPr>
        </p:nvSpPr>
        <p:spPr>
          <a:xfrm>
            <a:off x="993444" y="1515425"/>
            <a:ext cx="2803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Introduction</a:t>
            </a:r>
            <a:endParaRPr sz="2300"/>
          </a:p>
        </p:txBody>
      </p:sp>
      <p:sp>
        <p:nvSpPr>
          <p:cNvPr id="325" name="Google Shape;325;p28"/>
          <p:cNvSpPr txBox="1">
            <a:spLocks noGrp="1"/>
          </p:cNvSpPr>
          <p:nvPr>
            <p:ph type="title" idx="9"/>
          </p:nvPr>
        </p:nvSpPr>
        <p:spPr>
          <a:xfrm>
            <a:off x="994640" y="2759150"/>
            <a:ext cx="28008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Project</a:t>
            </a:r>
            <a:endParaRPr sz="2300"/>
          </a:p>
        </p:txBody>
      </p:sp>
      <p:sp>
        <p:nvSpPr>
          <p:cNvPr id="326" name="Google Shape;326;p28"/>
          <p:cNvSpPr txBox="1">
            <a:spLocks noGrp="1"/>
          </p:cNvSpPr>
          <p:nvPr>
            <p:ph type="title" idx="13"/>
          </p:nvPr>
        </p:nvSpPr>
        <p:spPr>
          <a:xfrm>
            <a:off x="331145" y="2759163"/>
            <a:ext cx="535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02</a:t>
            </a:r>
            <a:endParaRPr sz="2300"/>
          </a:p>
        </p:txBody>
      </p:sp>
      <p:sp>
        <p:nvSpPr>
          <p:cNvPr id="327" name="Google Shape;327;p28"/>
          <p:cNvSpPr txBox="1">
            <a:spLocks noGrp="1"/>
          </p:cNvSpPr>
          <p:nvPr>
            <p:ph type="title" idx="16"/>
          </p:nvPr>
        </p:nvSpPr>
        <p:spPr>
          <a:xfrm>
            <a:off x="331153" y="1515425"/>
            <a:ext cx="537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01</a:t>
            </a:r>
            <a:endParaRPr sz="2300"/>
          </a:p>
        </p:txBody>
      </p:sp>
      <p:sp>
        <p:nvSpPr>
          <p:cNvPr id="328" name="Google Shape;328;p28"/>
          <p:cNvSpPr txBox="1">
            <a:spLocks noGrp="1"/>
          </p:cNvSpPr>
          <p:nvPr>
            <p:ph type="title" idx="21"/>
          </p:nvPr>
        </p:nvSpPr>
        <p:spPr>
          <a:xfrm>
            <a:off x="331150" y="602050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29" name="Google Shape;329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30" name="Google Shape;330;p28"/>
          <p:cNvSpPr txBox="1">
            <a:spLocks noGrp="1"/>
          </p:cNvSpPr>
          <p:nvPr>
            <p:ph type="title" idx="13"/>
          </p:nvPr>
        </p:nvSpPr>
        <p:spPr>
          <a:xfrm>
            <a:off x="332220" y="4002900"/>
            <a:ext cx="535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03</a:t>
            </a:r>
            <a:endParaRPr sz="2300"/>
          </a:p>
        </p:txBody>
      </p:sp>
      <p:sp>
        <p:nvSpPr>
          <p:cNvPr id="331" name="Google Shape;331;p28"/>
          <p:cNvSpPr txBox="1">
            <a:spLocks noGrp="1"/>
          </p:cNvSpPr>
          <p:nvPr>
            <p:ph type="title" idx="9"/>
          </p:nvPr>
        </p:nvSpPr>
        <p:spPr>
          <a:xfrm>
            <a:off x="994649" y="4002875"/>
            <a:ext cx="48990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Limitations and Future Directions</a:t>
            </a:r>
            <a:endParaRPr sz="2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9"/>
          <p:cNvSpPr txBox="1">
            <a:spLocks noGrp="1"/>
          </p:cNvSpPr>
          <p:nvPr>
            <p:ph type="title" idx="2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7" name="Google Shape;337;p29"/>
          <p:cNvSpPr txBox="1">
            <a:spLocks noGrp="1"/>
          </p:cNvSpPr>
          <p:nvPr>
            <p:ph type="title"/>
          </p:nvPr>
        </p:nvSpPr>
        <p:spPr>
          <a:xfrm>
            <a:off x="1751250" y="2551850"/>
            <a:ext cx="5641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38" name="Google Shape;338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39" name="Google Shape;339;p29"/>
          <p:cNvSpPr txBox="1">
            <a:spLocks noGrp="1"/>
          </p:cNvSpPr>
          <p:nvPr>
            <p:ph type="subTitle" idx="1"/>
          </p:nvPr>
        </p:nvSpPr>
        <p:spPr>
          <a:xfrm>
            <a:off x="2291425" y="3087650"/>
            <a:ext cx="4561200" cy="15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EEG</a:t>
            </a:r>
            <a:endParaRPr sz="1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Transfer Learning</a:t>
            </a:r>
            <a:endParaRPr sz="1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0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Introduction: EEG</a:t>
            </a:r>
            <a:endParaRPr/>
          </a:p>
        </p:txBody>
      </p:sp>
      <p:sp>
        <p:nvSpPr>
          <p:cNvPr id="345" name="Google Shape;345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46" name="Google Shape;346;p30"/>
          <p:cNvSpPr txBox="1">
            <a:spLocks noGrp="1"/>
          </p:cNvSpPr>
          <p:nvPr>
            <p:ph type="body" idx="1"/>
          </p:nvPr>
        </p:nvSpPr>
        <p:spPr>
          <a:xfrm>
            <a:off x="720000" y="1409950"/>
            <a:ext cx="7704000" cy="3339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Electroencephalography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Applications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Rehabilitation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Emotion recognition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Research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Old Standard TT"/>
              <a:buChar char="●"/>
            </a:pPr>
            <a:r>
              <a:rPr lang="en"/>
              <a:t>Challenges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Variability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Noise</a:t>
            </a:r>
            <a:endParaRPr/>
          </a:p>
        </p:txBody>
      </p:sp>
      <p:pic>
        <p:nvPicPr>
          <p:cNvPr id="347" name="Google Shape;3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9300" y="1265775"/>
            <a:ext cx="4964700" cy="2792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1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Introduction: Transfer Learning</a:t>
            </a:r>
            <a:endParaRPr/>
          </a:p>
        </p:txBody>
      </p:sp>
      <p:sp>
        <p:nvSpPr>
          <p:cNvPr id="353" name="Google Shape;353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54" name="Google Shape;354;p31"/>
          <p:cNvSpPr/>
          <p:nvPr/>
        </p:nvSpPr>
        <p:spPr>
          <a:xfrm>
            <a:off x="2326450" y="1670700"/>
            <a:ext cx="911400" cy="35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1"/>
          <p:cNvSpPr/>
          <p:nvPr/>
        </p:nvSpPr>
        <p:spPr>
          <a:xfrm>
            <a:off x="2326450" y="3369275"/>
            <a:ext cx="911400" cy="35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1"/>
          <p:cNvSpPr/>
          <p:nvPr/>
        </p:nvSpPr>
        <p:spPr>
          <a:xfrm>
            <a:off x="3298100" y="1360800"/>
            <a:ext cx="911400" cy="9729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Didact Gothic"/>
                <a:ea typeface="Didact Gothic"/>
                <a:cs typeface="Didact Gothic"/>
                <a:sym typeface="Didact Gothic"/>
              </a:rPr>
              <a:t>Model 1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57" name="Google Shape;357;p31"/>
          <p:cNvSpPr/>
          <p:nvPr/>
        </p:nvSpPr>
        <p:spPr>
          <a:xfrm>
            <a:off x="3298100" y="3059375"/>
            <a:ext cx="911400" cy="9729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Didact Gothic"/>
                <a:ea typeface="Didact Gothic"/>
                <a:cs typeface="Didact Gothic"/>
                <a:sym typeface="Didact Gothic"/>
              </a:rPr>
              <a:t>Model 2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58" name="Google Shape;358;p31"/>
          <p:cNvSpPr/>
          <p:nvPr/>
        </p:nvSpPr>
        <p:spPr>
          <a:xfrm>
            <a:off x="6145175" y="3481800"/>
            <a:ext cx="1110600" cy="35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1"/>
          <p:cNvSpPr/>
          <p:nvPr/>
        </p:nvSpPr>
        <p:spPr>
          <a:xfrm>
            <a:off x="7345263" y="3171900"/>
            <a:ext cx="911400" cy="9729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Didact Gothic"/>
                <a:ea typeface="Didact Gothic"/>
                <a:cs typeface="Didact Gothic"/>
                <a:sym typeface="Didact Gothic"/>
              </a:rPr>
              <a:t>Model 2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60" name="Google Shape;360;p31"/>
          <p:cNvSpPr/>
          <p:nvPr/>
        </p:nvSpPr>
        <p:spPr>
          <a:xfrm>
            <a:off x="6344350" y="1701950"/>
            <a:ext cx="911400" cy="353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/>
          <p:cNvSpPr/>
          <p:nvPr/>
        </p:nvSpPr>
        <p:spPr>
          <a:xfrm>
            <a:off x="7316000" y="1392050"/>
            <a:ext cx="911400" cy="972900"/>
          </a:xfrm>
          <a:prstGeom prst="roundRect">
            <a:avLst>
              <a:gd name="adj" fmla="val 16667"/>
            </a:avLst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Didact Gothic"/>
                <a:ea typeface="Didact Gothic"/>
                <a:cs typeface="Didact Gothic"/>
                <a:sym typeface="Didact Gothic"/>
              </a:rPr>
              <a:t>Model 1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362" name="Google Shape;362;p31"/>
          <p:cNvCxnSpPr/>
          <p:nvPr/>
        </p:nvCxnSpPr>
        <p:spPr>
          <a:xfrm>
            <a:off x="667625" y="4563375"/>
            <a:ext cx="3747600" cy="255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63" name="Google Shape;363;p31"/>
          <p:cNvCxnSpPr/>
          <p:nvPr/>
        </p:nvCxnSpPr>
        <p:spPr>
          <a:xfrm rot="10800000" flipH="1">
            <a:off x="4476775" y="4571025"/>
            <a:ext cx="3911400" cy="10200"/>
          </a:xfrm>
          <a:prstGeom prst="straightConnector1">
            <a:avLst/>
          </a:prstGeom>
          <a:noFill/>
          <a:ln w="38100" cap="flat" cmpd="sng">
            <a:solidFill>
              <a:srgbClr val="9900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64" name="Google Shape;364;p31"/>
          <p:cNvCxnSpPr/>
          <p:nvPr/>
        </p:nvCxnSpPr>
        <p:spPr>
          <a:xfrm rot="10800000" flipH="1">
            <a:off x="4476775" y="1150613"/>
            <a:ext cx="3911400" cy="10200"/>
          </a:xfrm>
          <a:prstGeom prst="straightConnector1">
            <a:avLst/>
          </a:prstGeom>
          <a:noFill/>
          <a:ln w="38100" cap="flat" cmpd="sng">
            <a:solidFill>
              <a:srgbClr val="9900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65" name="Google Shape;365;p31"/>
          <p:cNvCxnSpPr/>
          <p:nvPr/>
        </p:nvCxnSpPr>
        <p:spPr>
          <a:xfrm>
            <a:off x="667625" y="1142975"/>
            <a:ext cx="3747600" cy="255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66" name="Google Shape;366;p31"/>
          <p:cNvCxnSpPr/>
          <p:nvPr/>
        </p:nvCxnSpPr>
        <p:spPr>
          <a:xfrm>
            <a:off x="4353900" y="1161175"/>
            <a:ext cx="10200" cy="34200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67" name="Google Shape;367;p31"/>
          <p:cNvCxnSpPr/>
          <p:nvPr/>
        </p:nvCxnSpPr>
        <p:spPr>
          <a:xfrm flipH="1">
            <a:off x="688150" y="1150925"/>
            <a:ext cx="10200" cy="3430200"/>
          </a:xfrm>
          <a:prstGeom prst="straightConnector1">
            <a:avLst/>
          </a:prstGeom>
          <a:noFill/>
          <a:ln w="38100" cap="flat" cmpd="sng">
            <a:solidFill>
              <a:srgbClr val="CC00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68" name="Google Shape;368;p31"/>
          <p:cNvCxnSpPr/>
          <p:nvPr/>
        </p:nvCxnSpPr>
        <p:spPr>
          <a:xfrm rot="10800000">
            <a:off x="4497250" y="1171375"/>
            <a:ext cx="0" cy="3389100"/>
          </a:xfrm>
          <a:prstGeom prst="straightConnector1">
            <a:avLst/>
          </a:prstGeom>
          <a:noFill/>
          <a:ln w="38100" cap="flat" cmpd="sng">
            <a:solidFill>
              <a:srgbClr val="9900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69" name="Google Shape;369;p31"/>
          <p:cNvCxnSpPr/>
          <p:nvPr/>
        </p:nvCxnSpPr>
        <p:spPr>
          <a:xfrm rot="10800000">
            <a:off x="8346175" y="1166275"/>
            <a:ext cx="0" cy="3389100"/>
          </a:xfrm>
          <a:prstGeom prst="straightConnector1">
            <a:avLst/>
          </a:prstGeom>
          <a:noFill/>
          <a:ln w="38100" cap="flat" cmpd="sng">
            <a:solidFill>
              <a:srgbClr val="9900F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70" name="Google Shape;370;p31"/>
          <p:cNvSpPr txBox="1"/>
          <p:nvPr/>
        </p:nvSpPr>
        <p:spPr>
          <a:xfrm>
            <a:off x="667625" y="4632425"/>
            <a:ext cx="3541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Didact Gothic"/>
                <a:ea typeface="Didact Gothic"/>
                <a:cs typeface="Didact Gothic"/>
                <a:sym typeface="Didact Gothic"/>
              </a:rPr>
              <a:t>Classic Machine Learning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71" name="Google Shape;371;p31"/>
          <p:cNvSpPr txBox="1"/>
          <p:nvPr/>
        </p:nvSpPr>
        <p:spPr>
          <a:xfrm>
            <a:off x="4612200" y="4632425"/>
            <a:ext cx="3541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Didact Gothic"/>
                <a:ea typeface="Didact Gothic"/>
                <a:cs typeface="Didact Gothic"/>
                <a:sym typeface="Didact Gothic"/>
              </a:rPr>
              <a:t>Transfer Learning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72" name="Google Shape;372;p31"/>
          <p:cNvSpPr/>
          <p:nvPr/>
        </p:nvSpPr>
        <p:spPr>
          <a:xfrm>
            <a:off x="7633400" y="2394327"/>
            <a:ext cx="276600" cy="7482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1"/>
          <p:cNvSpPr txBox="1"/>
          <p:nvPr/>
        </p:nvSpPr>
        <p:spPr>
          <a:xfrm>
            <a:off x="6605300" y="2535088"/>
            <a:ext cx="102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latin typeface="Didact Gothic"/>
                <a:ea typeface="Didact Gothic"/>
                <a:cs typeface="Didact Gothic"/>
                <a:sym typeface="Didact Gothic"/>
              </a:rPr>
              <a:t>Knowledge</a:t>
            </a:r>
            <a:endParaRPr b="1">
              <a:solidFill>
                <a:srgbClr val="38761D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374" name="Google Shape;3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000" y="1260827"/>
            <a:ext cx="1306200" cy="1379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9992" y="2985711"/>
            <a:ext cx="1306200" cy="12321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4850" y="1171374"/>
            <a:ext cx="1671900" cy="1765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4276" y="3228460"/>
            <a:ext cx="911400" cy="859767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1"/>
          <p:cNvSpPr txBox="1"/>
          <p:nvPr/>
        </p:nvSpPr>
        <p:spPr>
          <a:xfrm>
            <a:off x="4970650" y="2828250"/>
            <a:ext cx="102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Didact Gothic"/>
                <a:ea typeface="Didact Gothic"/>
                <a:cs typeface="Didact Gothic"/>
                <a:sym typeface="Didact Gothic"/>
              </a:rPr>
              <a:t>Source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79" name="Google Shape;379;p31"/>
          <p:cNvSpPr txBox="1"/>
          <p:nvPr/>
        </p:nvSpPr>
        <p:spPr>
          <a:xfrm>
            <a:off x="5085925" y="4032275"/>
            <a:ext cx="102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Didact Gothic"/>
                <a:ea typeface="Didact Gothic"/>
                <a:cs typeface="Didact Gothic"/>
                <a:sym typeface="Didact Gothic"/>
              </a:rPr>
              <a:t>Target</a:t>
            </a:r>
            <a:endParaRPr b="1"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2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Introduction: Transfer Learning</a:t>
            </a:r>
            <a:endParaRPr/>
          </a:p>
        </p:txBody>
      </p:sp>
      <p:sp>
        <p:nvSpPr>
          <p:cNvPr id="385" name="Google Shape;385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86" name="Google Shape;386;p32"/>
          <p:cNvSpPr txBox="1">
            <a:spLocks noGrp="1"/>
          </p:cNvSpPr>
          <p:nvPr>
            <p:ph type="body" idx="1"/>
          </p:nvPr>
        </p:nvSpPr>
        <p:spPr>
          <a:xfrm>
            <a:off x="720000" y="1150625"/>
            <a:ext cx="7704000" cy="3339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(2010) The following holds with probability 1 - 𝛿 </a:t>
            </a: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200"/>
              <a:buChar char="●"/>
            </a:pPr>
            <a:r>
              <a:rPr lang="en">
                <a:solidFill>
                  <a:srgbClr val="38761D"/>
                </a:solidFill>
              </a:rPr>
              <a:t>Target and source error</a:t>
            </a:r>
            <a:br>
              <a:rPr lang="en"/>
            </a:b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200"/>
              <a:buChar char="●"/>
            </a:pPr>
            <a:r>
              <a:rPr lang="en">
                <a:solidFill>
                  <a:srgbClr val="FF9900"/>
                </a:solidFill>
              </a:rPr>
              <a:t>Domain dissimilarity</a:t>
            </a:r>
            <a:br>
              <a:rPr lang="en"/>
            </a:b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200"/>
              <a:buChar char="●"/>
            </a:pPr>
            <a:r>
              <a:rPr lang="en">
                <a:solidFill>
                  <a:srgbClr val="CC0000"/>
                </a:solidFill>
              </a:rPr>
              <a:t>Number of samples (and the probability stuff)</a:t>
            </a:r>
            <a:br>
              <a:rPr lang="en"/>
            </a:b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200"/>
              <a:buChar char="●"/>
            </a:pPr>
            <a:r>
              <a:rPr lang="en">
                <a:solidFill>
                  <a:srgbClr val="0000FF"/>
                </a:solidFill>
              </a:rPr>
              <a:t>Combined error</a:t>
            </a:r>
            <a:endParaRPr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7" name="Google Shape;38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512176"/>
            <a:ext cx="7704001" cy="110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3"/>
          <p:cNvSpPr txBox="1">
            <a:spLocks noGrp="1"/>
          </p:cNvSpPr>
          <p:nvPr>
            <p:ph type="title"/>
          </p:nvPr>
        </p:nvSpPr>
        <p:spPr>
          <a:xfrm>
            <a:off x="1189900" y="2702425"/>
            <a:ext cx="6764400" cy="535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</p:txBody>
      </p:sp>
      <p:sp>
        <p:nvSpPr>
          <p:cNvPr id="393" name="Google Shape;393;p33"/>
          <p:cNvSpPr txBox="1">
            <a:spLocks noGrp="1"/>
          </p:cNvSpPr>
          <p:nvPr>
            <p:ph type="title" idx="2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94" name="Google Shape;394;p33"/>
          <p:cNvSpPr txBox="1">
            <a:spLocks noGrp="1"/>
          </p:cNvSpPr>
          <p:nvPr>
            <p:ph type="subTitle" idx="1"/>
          </p:nvPr>
        </p:nvSpPr>
        <p:spPr>
          <a:xfrm>
            <a:off x="2837100" y="3238225"/>
            <a:ext cx="3469800" cy="1264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Alignment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Augmentation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Results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4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Data</a:t>
            </a:r>
            <a:endParaRPr/>
          </a:p>
        </p:txBody>
      </p:sp>
      <p:sp>
        <p:nvSpPr>
          <p:cNvPr id="401" name="Google Shape;401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402" name="Google Shape;402;p34"/>
          <p:cNvSpPr txBox="1">
            <a:spLocks noGrp="1"/>
          </p:cNvSpPr>
          <p:nvPr>
            <p:ph type="body" idx="1"/>
          </p:nvPr>
        </p:nvSpPr>
        <p:spPr>
          <a:xfrm>
            <a:off x="720000" y="1421999"/>
            <a:ext cx="7704000" cy="2299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9 Subjects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22 Electrodes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Imagination of left or right hand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Bandpass filtered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144 trials with a duration of 3 seconds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3" name="Google Shape;403;p34"/>
          <p:cNvPicPr preferRelativeResize="0"/>
          <p:nvPr/>
        </p:nvPicPr>
        <p:blipFill rotWithShape="1">
          <a:blip r:embed="rId3">
            <a:alphaModFix/>
          </a:blip>
          <a:srcRect r="999"/>
          <a:stretch/>
        </p:blipFill>
        <p:spPr>
          <a:xfrm>
            <a:off x="4534375" y="1292275"/>
            <a:ext cx="3850574" cy="255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5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Project: Methodology</a:t>
            </a:r>
            <a:endParaRPr/>
          </a:p>
        </p:txBody>
      </p:sp>
      <p:sp>
        <p:nvSpPr>
          <p:cNvPr id="409" name="Google Shape;409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10" name="Google Shape;410;p35"/>
          <p:cNvSpPr txBox="1">
            <a:spLocks noGrp="1"/>
          </p:cNvSpPr>
          <p:nvPr>
            <p:ph type="body" idx="1"/>
          </p:nvPr>
        </p:nvSpPr>
        <p:spPr>
          <a:xfrm>
            <a:off x="720000" y="1265773"/>
            <a:ext cx="7704000" cy="31143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Labeled data of 8 subjects, unlabeled data of the remaining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Average accuracy calculated on 9 subjects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 Search of Lost Domain Generalization (2020)</a:t>
            </a:r>
            <a:endParaRPr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Leave-one-subject-out cross-validation for hyperparameter selection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1" name="Google Shape;4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2578600"/>
            <a:ext cx="7704000" cy="1136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rmal Research Paper Slideshow by Slidesgo">
  <a:themeElements>
    <a:clrScheme name="Simple Light">
      <a:dk1>
        <a:srgbClr val="191919"/>
      </a:dk1>
      <a:lt1>
        <a:srgbClr val="FFFFFF"/>
      </a:lt1>
      <a:dk2>
        <a:srgbClr val="DDD9D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386</Words>
  <Application>Microsoft Office PowerPoint</Application>
  <PresentationFormat>On-screen Show (16:9)</PresentationFormat>
  <Paragraphs>169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Montserrat ExtraBold</vt:lpstr>
      <vt:lpstr>Anaheim</vt:lpstr>
      <vt:lpstr>Didact Gothic</vt:lpstr>
      <vt:lpstr>Roboto Condensed Light</vt:lpstr>
      <vt:lpstr>Inria Sans</vt:lpstr>
      <vt:lpstr>Old Standard TT</vt:lpstr>
      <vt:lpstr>Arial</vt:lpstr>
      <vt:lpstr>Formal Research Paper Slideshow by Slidesgo</vt:lpstr>
      <vt:lpstr>EEG Signal Classification Using Transfer Learning</vt:lpstr>
      <vt:lpstr>Introduction</vt:lpstr>
      <vt:lpstr>01</vt:lpstr>
      <vt:lpstr>Introduction: EEG</vt:lpstr>
      <vt:lpstr>Introduction: Transfer Learning</vt:lpstr>
      <vt:lpstr>Introduction: Transfer Learning</vt:lpstr>
      <vt:lpstr>Project</vt:lpstr>
      <vt:lpstr>Project: Data</vt:lpstr>
      <vt:lpstr>Project: Methodology</vt:lpstr>
      <vt:lpstr>Project: Data Alignment</vt:lpstr>
      <vt:lpstr>Project: Data Alignment</vt:lpstr>
      <vt:lpstr>Project: Augmentation</vt:lpstr>
      <vt:lpstr>Project: Augmentation</vt:lpstr>
      <vt:lpstr>Project: Final Best Results</vt:lpstr>
      <vt:lpstr>Future Directions and Limitations</vt:lpstr>
      <vt:lpstr>Challenges</vt:lpstr>
      <vt:lpstr>Possible Directions (This Project)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EEG Signal Classification Using Transfer Learning</dc:title>
  <cp:lastModifiedBy>amir mm</cp:lastModifiedBy>
  <cp:revision>2</cp:revision>
  <dcterms:modified xsi:type="dcterms:W3CDTF">2023-07-05T09:14:54Z</dcterms:modified>
</cp:coreProperties>
</file>